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303" r:id="rId3"/>
    <p:sldId id="288" r:id="rId4"/>
    <p:sldId id="289" r:id="rId5"/>
    <p:sldId id="302" r:id="rId6"/>
    <p:sldId id="287" r:id="rId7"/>
    <p:sldId id="261" r:id="rId8"/>
    <p:sldId id="262" r:id="rId9"/>
    <p:sldId id="263" r:id="rId10"/>
    <p:sldId id="296" r:id="rId11"/>
    <p:sldId id="280" r:id="rId12"/>
    <p:sldId id="267" r:id="rId13"/>
    <p:sldId id="270" r:id="rId14"/>
    <p:sldId id="268" r:id="rId15"/>
    <p:sldId id="281" r:id="rId16"/>
    <p:sldId id="269" r:id="rId17"/>
    <p:sldId id="282" r:id="rId18"/>
    <p:sldId id="271" r:id="rId19"/>
    <p:sldId id="272" r:id="rId20"/>
    <p:sldId id="266" r:id="rId21"/>
    <p:sldId id="292" r:id="rId22"/>
    <p:sldId id="278" r:id="rId23"/>
    <p:sldId id="279" r:id="rId24"/>
    <p:sldId id="27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04" autoAdjust="0"/>
  </p:normalViewPr>
  <p:slideViewPr>
    <p:cSldViewPr>
      <p:cViewPr varScale="1">
        <p:scale>
          <a:sx n="146" d="100"/>
          <a:sy n="146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032F-CFEC-42D7-9304-1C64AE87FF27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B0647-29AF-4EC3-BCF3-7493F487B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my time frame and how I will go back between pre tool kit project and how we then got more momentum from this toolkit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</a:t>
            </a:r>
            <a:r>
              <a:rPr lang="en-US" baseline="0" dirty="0" smtClean="0"/>
              <a:t> resources for starting 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issues for coding </a:t>
            </a:r>
          </a:p>
          <a:p>
            <a:r>
              <a:rPr lang="en-US" dirty="0" smtClean="0"/>
              <a:t>Inclusions</a:t>
            </a:r>
            <a:r>
              <a:rPr lang="en-US" baseline="0" dirty="0" smtClean="0"/>
              <a:t> and exclusions</a:t>
            </a:r>
          </a:p>
          <a:p>
            <a:r>
              <a:rPr lang="en-US" baseline="0" smtClean="0"/>
              <a:t>Make friends with your coders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were</a:t>
            </a:r>
            <a:r>
              <a:rPr lang="en-US" baseline="0" dirty="0" smtClean="0"/>
              <a:t> going to tackle them – determine standards of care met or not and then refer and ask for MD team input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r>
              <a:rPr lang="en-US" baseline="0" dirty="0" smtClean="0"/>
              <a:t> for PSI case review – Other hospitals in our enterprise run weekly or have Coding do first pass then send out to clinical teams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Numerator</a:t>
            </a:r>
            <a:r>
              <a:rPr lang="en-US" baseline="0" dirty="0" smtClean="0"/>
              <a:t>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3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based</a:t>
            </a:r>
            <a:r>
              <a:rPr lang="en-US" baseline="0" dirty="0" smtClean="0"/>
              <a:t> tool allows for drill ins for time frame, specific events, rates – Leads us to another question…..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Can</a:t>
            </a:r>
            <a:r>
              <a:rPr lang="en-US" baseline="0" dirty="0" smtClean="0"/>
              <a:t> utilize process for any PSI category – come up with standard questions that all agree on </a:t>
            </a:r>
            <a:endParaRPr lang="en-US" dirty="0" smtClean="0"/>
          </a:p>
          <a:p>
            <a:r>
              <a:rPr lang="en-US" dirty="0" smtClean="0"/>
              <a:t>Review process of all VTE events in 1 month – takes (now)</a:t>
            </a:r>
            <a:r>
              <a:rPr lang="en-US" baseline="0" dirty="0" smtClean="0"/>
              <a:t> </a:t>
            </a:r>
            <a:r>
              <a:rPr lang="en-US" dirty="0" smtClean="0"/>
              <a:t>~20-30 minutes –  8-10 cases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We can efficiently say that standard of care was met</a:t>
            </a:r>
          </a:p>
          <a:p>
            <a:r>
              <a:rPr lang="en-US" dirty="0" smtClean="0"/>
              <a:t>What is more challenging is identifying when standard of care was not met – (variable practices if no evidence-based standards exist). These are sent on to QI reps for review.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</a:t>
            </a:r>
            <a:r>
              <a:rPr lang="en-US" baseline="0" dirty="0" smtClean="0"/>
              <a:t> tool for CLABSI by John Hopkins – Opportunity Estimator – published Joint Commission Journal on Quality and Patient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</a:t>
            </a:r>
            <a:r>
              <a:rPr lang="en-US" baseline="0" dirty="0" smtClean="0"/>
              <a:t> to increase provider buy in with actual pt stories</a:t>
            </a:r>
          </a:p>
          <a:p>
            <a:r>
              <a:rPr lang="en-US" baseline="0" dirty="0" smtClean="0"/>
              <a:t>Use coder to assist with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we looked at 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Sounds easy</a:t>
            </a:r>
            <a:r>
              <a:rPr lang="en-US" baseline="0" dirty="0" smtClean="0"/>
              <a:t> right? </a:t>
            </a:r>
            <a:r>
              <a:rPr lang="en-US" sz="1200" dirty="0" smtClean="0"/>
              <a:t>How long did this take to implement?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</a:t>
            </a:r>
            <a:r>
              <a:rPr lang="en-US" baseline="0" dirty="0" smtClean="0"/>
              <a:t> use the information – note that </a:t>
            </a:r>
            <a:r>
              <a:rPr lang="en-US" dirty="0" smtClean="0"/>
              <a:t>Publicly reported information may utilize a different version (IE UHC, State reports)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utilize other figures</a:t>
            </a:r>
            <a:r>
              <a:rPr lang="en-US" baseline="0" dirty="0" smtClean="0"/>
              <a:t> to calculate – NHSN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concerns re: validity</a:t>
            </a:r>
            <a:r>
              <a:rPr lang="en-US" baseline="0" dirty="0" smtClean="0"/>
              <a:t> of indicators from clinical staff</a:t>
            </a:r>
          </a:p>
          <a:p>
            <a:r>
              <a:rPr lang="en-US" baseline="0" dirty="0" smtClean="0"/>
              <a:t>Lots of concerns about coding updates from billing side</a:t>
            </a:r>
            <a:endParaRPr lang="en-US" dirty="0" smtClean="0"/>
          </a:p>
          <a:p>
            <a:r>
              <a:rPr lang="en-US" dirty="0" smtClean="0"/>
              <a:t>AGREEMENT:</a:t>
            </a:r>
            <a:r>
              <a:rPr lang="en-US" baseline="0" dirty="0" smtClean="0"/>
              <a:t> </a:t>
            </a:r>
            <a:r>
              <a:rPr lang="en-US" dirty="0" smtClean="0"/>
              <a:t>We will not send you “false” cases and you will review those events that we do send in a timely manner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a PT background</a:t>
            </a:r>
            <a:r>
              <a:rPr lang="en-US" baseline="0" dirty="0" smtClean="0"/>
              <a:t> – starred items were very useful as a project manager as basic tools for QI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0647-29AF-4EC3-BCF3-7493F487B6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56ABEC-9FE6-4782-B20C-B0D794202521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F8670D-C001-41BF-A8AB-DEBC81455100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1450A-EE47-4DEB-975A-7E930FE914A9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133A9-137D-4588-8A11-5DFBE0B36FA8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08F07-7C61-4B54-8EE7-B63E8F9ACEDC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F2CA5-5425-473F-98FB-0CF2711B5FE3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D3007-26DA-461C-BFA5-D37F3236EDB7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9784A-B0C6-4E3C-9C4C-2D2EA0245A8D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3E89D-390A-438C-9E4C-EDA95CF531B5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7159A3-2013-47D0-9DC0-4BC8057ADEB0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EF431B-45F0-4761-BB2C-7B7389130FB9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A60B5E-9B6A-4380-AFE5-1C3BBB4E0703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80E824-4644-4F65-8021-D19FCDEB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AHRQ Toolkit</a:t>
            </a:r>
            <a:br>
              <a:rPr lang="en-US" dirty="0" smtClean="0"/>
            </a:br>
            <a:r>
              <a:rPr lang="en-US" dirty="0" smtClean="0"/>
              <a:t>The Harborview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5638800" cy="11997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Ellen F. Robinson, PT </a:t>
            </a:r>
          </a:p>
          <a:p>
            <a:pPr algn="ctr"/>
            <a:r>
              <a:rPr lang="en-US" sz="2200" dirty="0" smtClean="0"/>
              <a:t>Manager, Clinical Quality Specialist</a:t>
            </a:r>
          </a:p>
          <a:p>
            <a:pPr algn="ctr"/>
            <a:r>
              <a:rPr lang="en-US" sz="2200" dirty="0" smtClean="0"/>
              <a:t>Seattle, WA</a:t>
            </a:r>
            <a:endParaRPr lang="en-US" sz="2200" dirty="0"/>
          </a:p>
        </p:txBody>
      </p:sp>
      <p:pic>
        <p:nvPicPr>
          <p:cNvPr id="4" name="Picture 3" descr="UWMedicine_HarbrViewMedCntrLogo_b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33400"/>
            <a:ext cx="2398776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Validate Numerator and Denominator against publically reported values</a:t>
            </a:r>
          </a:p>
          <a:p>
            <a:r>
              <a:rPr lang="en-US" sz="2800" dirty="0" smtClean="0"/>
              <a:t>Quality Improvement Projects</a:t>
            </a:r>
          </a:p>
          <a:p>
            <a:pPr lvl="1"/>
            <a:r>
              <a:rPr lang="en-US" sz="2400" dirty="0" smtClean="0"/>
              <a:t>Track each PSI cases individually for possible opportunities to improve care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Challenges - Output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495300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**Version </a:t>
            </a:r>
            <a:r>
              <a:rPr lang="en-US" dirty="0"/>
              <a:t>changes and </a:t>
            </a:r>
            <a:r>
              <a:rPr lang="en-US" dirty="0" smtClean="0"/>
              <a:t>updates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HMC Project Originally utilized UHC as source</a:t>
            </a:r>
          </a:p>
          <a:p>
            <a:r>
              <a:rPr lang="en-US" dirty="0" smtClean="0"/>
              <a:t>UHC runs the SAS version software on each hospitals administrative data set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Section C: Identifying Priorities for Quality Improvement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76400" y="2209800"/>
            <a:ext cx="6046276" cy="4648200"/>
            <a:chOff x="1752600" y="2286000"/>
            <a:chExt cx="5893876" cy="4419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2286000"/>
              <a:ext cx="5893876" cy="4408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10000" y="3581400"/>
              <a:ext cx="990600" cy="3124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6693" descr="PPT669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8686800" cy="4713164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Prioritization Matrix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791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HMC Highest Prioritization scores:  PSI 3 PSI 7 PSI 12</a:t>
            </a:r>
          </a:p>
          <a:p>
            <a:pPr algn="ctr"/>
            <a:r>
              <a:rPr lang="en-US" sz="2000" dirty="0" smtClean="0"/>
              <a:t>Have since focused on PSI 11 PSI 13 and PSI 15</a:t>
            </a:r>
          </a:p>
        </p:txBody>
      </p:sp>
      <p:cxnSp>
        <p:nvCxnSpPr>
          <p:cNvPr id="10" name="Straight Connector 9"/>
          <p:cNvCxnSpPr>
            <a:stCxn id="5" idx="1"/>
          </p:cNvCxnSpPr>
          <p:nvPr/>
        </p:nvCxnSpPr>
        <p:spPr>
          <a:xfrm rot="10800000" flipH="1" flipV="1">
            <a:off x="152400" y="3423382"/>
            <a:ext cx="2438400" cy="56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" y="5029200"/>
            <a:ext cx="2514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2819400"/>
            <a:ext cx="2362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Presented to Surgical Council, Medical Executive Board, Critical Care Council, Hospital Board, Clinical Documentation Specialists, Coding</a:t>
            </a:r>
          </a:p>
          <a:p>
            <a:pPr lvl="1"/>
            <a:r>
              <a:rPr lang="en-US" dirty="0" smtClean="0"/>
              <a:t>What are the PSIs?</a:t>
            </a:r>
          </a:p>
          <a:p>
            <a:pPr lvl="1"/>
            <a:r>
              <a:rPr lang="en-US" dirty="0" smtClean="0"/>
              <a:t>Why do we care?</a:t>
            </a:r>
          </a:p>
          <a:p>
            <a:pPr lvl="1"/>
            <a:r>
              <a:rPr lang="en-US" dirty="0" smtClean="0"/>
              <a:t>Current performance/UHC ranking</a:t>
            </a:r>
          </a:p>
          <a:p>
            <a:pPr lvl="1"/>
            <a:r>
              <a:rPr lang="en-US" dirty="0" smtClean="0"/>
              <a:t>How are we going to review/expectations from teams</a:t>
            </a:r>
          </a:p>
          <a:p>
            <a:pPr lvl="1"/>
            <a:r>
              <a:rPr lang="en-US" dirty="0" smtClean="0"/>
              <a:t>Possible opportunities for improvement</a:t>
            </a:r>
          </a:p>
          <a:p>
            <a:pPr lvl="2"/>
            <a:r>
              <a:rPr lang="en-US" sz="2400" b="1" dirty="0" smtClean="0"/>
              <a:t>Clinical areas</a:t>
            </a:r>
          </a:p>
          <a:p>
            <a:pPr lvl="2"/>
            <a:r>
              <a:rPr lang="en-US" sz="2400" b="1" dirty="0" smtClean="0"/>
              <a:t>Documentation -Coding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Prioritization</a:t>
            </a:r>
            <a:r>
              <a:rPr lang="en-US" dirty="0" smtClean="0"/>
              <a:t>: Take it on the road!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 smtClean="0"/>
              <a:t>Examples of effective PSI improvement strategies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Evidence-based best practices for selected PSIs</a:t>
            </a:r>
          </a:p>
          <a:p>
            <a:pPr>
              <a:spcBef>
                <a:spcPts val="300"/>
              </a:spcBef>
              <a:buNone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Improvement Methods Overview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Implementation Team Charter and Goals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Selected Best Practices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Gap Analysis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Implementation Plan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Implementation Measurement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Section D: Implementing Improvement</a:t>
            </a:r>
            <a:endParaRPr lang="en-US" sz="4000" dirty="0"/>
          </a:p>
        </p:txBody>
      </p:sp>
      <p:sp>
        <p:nvSpPr>
          <p:cNvPr id="6" name="5-Point Star 5"/>
          <p:cNvSpPr/>
          <p:nvPr/>
        </p:nvSpPr>
        <p:spPr>
          <a:xfrm>
            <a:off x="6477000" y="3124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590800" y="38100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657600" y="41910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581400" cy="307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Forming Implementation Teams (“Task Forces”) </a:t>
            </a:r>
          </a:p>
          <a:p>
            <a:pPr marL="109728" indent="0" algn="ctr">
              <a:buNone/>
            </a:pPr>
            <a:r>
              <a:rPr lang="en-US" b="1" i="1" dirty="0" smtClean="0"/>
              <a:t>Who are the “experts” in these areas?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PSI 03: Clinical Nurse Specialists wound care</a:t>
            </a:r>
          </a:p>
          <a:p>
            <a:r>
              <a:rPr lang="en-US" dirty="0" smtClean="0"/>
              <a:t>PSI 07: Infection Control</a:t>
            </a:r>
          </a:p>
          <a:p>
            <a:r>
              <a:rPr lang="en-US" dirty="0" smtClean="0"/>
              <a:t>PSI 12: Anticoagulation Task force: Trauma Surgeon, Hospitalist, Pharmacy, Nursing </a:t>
            </a:r>
          </a:p>
          <a:p>
            <a:r>
              <a:rPr lang="en-US" dirty="0" smtClean="0"/>
              <a:t>PSI 11: Spine Surgeon, Anesthesia, Respiratory</a:t>
            </a:r>
          </a:p>
          <a:p>
            <a:r>
              <a:rPr lang="en-US" dirty="0" smtClean="0"/>
              <a:t>PSI 13: Sepsis Team: MD, CNS, Patient Safety</a:t>
            </a:r>
          </a:p>
          <a:p>
            <a:r>
              <a:rPr lang="en-US" dirty="0" smtClean="0"/>
              <a:t>PSI 15: Surgeons, Clinical Document, Coding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6764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200" dirty="0" smtClean="0"/>
              <a:t>Evidence-based best practices for PSIs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038600"/>
          </a:xfrm>
        </p:spPr>
        <p:txBody>
          <a:bodyPr/>
          <a:lstStyle/>
          <a:p>
            <a:r>
              <a:rPr lang="en-US" sz="2400" dirty="0" smtClean="0"/>
              <a:t>Understand PSI Definitions</a:t>
            </a:r>
          </a:p>
          <a:p>
            <a:r>
              <a:rPr lang="en-US" sz="2400" dirty="0" smtClean="0"/>
              <a:t>Consider how coding and documentation impact PSI rates</a:t>
            </a:r>
          </a:p>
          <a:p>
            <a:r>
              <a:rPr lang="en-US" sz="2400" dirty="0" smtClean="0"/>
              <a:t>Validation of Event Cases</a:t>
            </a:r>
          </a:p>
          <a:p>
            <a:r>
              <a:rPr lang="en-US" sz="2400" dirty="0" smtClean="0"/>
              <a:t>Consider specific populations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PSI Improvement Opportunities</a:t>
            </a:r>
            <a:endParaRPr lang="en-US" sz="3600" dirty="0"/>
          </a:p>
        </p:txBody>
      </p:sp>
      <p:sp>
        <p:nvSpPr>
          <p:cNvPr id="9" name="5-Point Star 8"/>
          <p:cNvSpPr/>
          <p:nvPr/>
        </p:nvSpPr>
        <p:spPr>
          <a:xfrm>
            <a:off x="7543800" y="381000"/>
            <a:ext cx="8382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077200" cy="33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Run Input file through AHRQ Software 10 days after previous month for case identification</a:t>
            </a:r>
          </a:p>
          <a:p>
            <a:r>
              <a:rPr lang="en-US" sz="2800" dirty="0" smtClean="0"/>
              <a:t>Upload PSI internal database to track outcomes </a:t>
            </a:r>
          </a:p>
          <a:p>
            <a:r>
              <a:rPr lang="en-US" sz="2800" dirty="0" smtClean="0"/>
              <a:t>Providers report up through M&amp;M conferences and Medical Quality Improvement Committee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E: Monitoring Progress and Improvement Sustainability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HMC PSI Case Review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343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33400" y="1604963"/>
            <a:ext cx="21240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Monthly Data Feed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743200" y="1752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4343400" y="14478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AHRQ</a:t>
            </a: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47244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3581400" y="2438400"/>
            <a:ext cx="2362200" cy="838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QI Analysis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1447800" y="2133600"/>
            <a:ext cx="2530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dirty="0">
                <a:latin typeface="Arial" charset="0"/>
              </a:rPr>
              <a:t>Coding or </a:t>
            </a:r>
          </a:p>
          <a:p>
            <a:pPr algn="ctr" eaLnBrk="1" hangingPunct="1"/>
            <a:r>
              <a:rPr lang="en-US" sz="1600" dirty="0">
                <a:latin typeface="Arial" charset="0"/>
              </a:rPr>
              <a:t>Documentation issue?</a:t>
            </a: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838200" y="3048000"/>
            <a:ext cx="1905000" cy="914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dirty="0">
                <a:latin typeface="Arial" charset="0"/>
              </a:rPr>
              <a:t>Documentation Coding Review</a:t>
            </a:r>
          </a:p>
        </p:txBody>
      </p:sp>
      <p:sp>
        <p:nvSpPr>
          <p:cNvPr id="12299" name="Oval 14"/>
          <p:cNvSpPr>
            <a:spLocks noChangeArrowheads="1"/>
          </p:cNvSpPr>
          <p:nvPr/>
        </p:nvSpPr>
        <p:spPr bwMode="auto">
          <a:xfrm>
            <a:off x="685800" y="5486400"/>
            <a:ext cx="1295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latin typeface="Arial" charset="0"/>
              </a:rPr>
              <a:t>Update coding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228600" y="4267200"/>
            <a:ext cx="2667000" cy="83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i="1" dirty="0">
                <a:latin typeface="Arial" charset="0"/>
              </a:rPr>
              <a:t>Agree?</a:t>
            </a:r>
          </a:p>
          <a:p>
            <a:pPr algn="ctr" eaLnBrk="1" hangingPunct="1"/>
            <a:r>
              <a:rPr lang="en-US" sz="1600" dirty="0">
                <a:latin typeface="Arial" charset="0"/>
              </a:rPr>
              <a:t>(</a:t>
            </a:r>
            <a:r>
              <a:rPr lang="en-US" sz="1400" b="1" dirty="0">
                <a:latin typeface="Arial" charset="0"/>
              </a:rPr>
              <a:t>Wrong code or exclusion criteria code missing)</a:t>
            </a:r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H="1">
            <a:off x="13716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77724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4114800" y="4267200"/>
            <a:ext cx="11430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i="1" dirty="0" smtClean="0">
                <a:latin typeface="Arial" charset="0"/>
              </a:rPr>
              <a:t>Real Event?</a:t>
            </a:r>
            <a:endParaRPr lang="en-US" i="1" dirty="0">
              <a:latin typeface="Arial" charset="0"/>
            </a:endParaRPr>
          </a:p>
          <a:p>
            <a:pPr algn="ctr" eaLnBrk="1" hangingPunct="1"/>
            <a:endParaRPr lang="en-US" sz="1400" b="1" dirty="0">
              <a:latin typeface="Arial" charset="0"/>
            </a:endParaRPr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>
            <a:off x="5791200" y="3200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05" name="Line 34"/>
          <p:cNvSpPr>
            <a:spLocks noChangeShapeType="1"/>
          </p:cNvSpPr>
          <p:nvPr/>
        </p:nvSpPr>
        <p:spPr bwMode="auto">
          <a:xfrm flipH="1">
            <a:off x="2819400" y="2971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06" name="Rectangle 38"/>
          <p:cNvSpPr>
            <a:spLocks noChangeArrowheads="1"/>
          </p:cNvSpPr>
          <p:nvPr/>
        </p:nvSpPr>
        <p:spPr bwMode="auto">
          <a:xfrm>
            <a:off x="6248400" y="4267200"/>
            <a:ext cx="2590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Service Review</a:t>
            </a:r>
          </a:p>
        </p:txBody>
      </p:sp>
      <p:sp>
        <p:nvSpPr>
          <p:cNvPr id="12308" name="Line 40"/>
          <p:cNvSpPr>
            <a:spLocks noChangeShapeType="1"/>
          </p:cNvSpPr>
          <p:nvPr/>
        </p:nvSpPr>
        <p:spPr bwMode="auto">
          <a:xfrm>
            <a:off x="55626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09" name="Line 41"/>
          <p:cNvSpPr>
            <a:spLocks noChangeShapeType="1"/>
          </p:cNvSpPr>
          <p:nvPr/>
        </p:nvSpPr>
        <p:spPr bwMode="auto">
          <a:xfrm flipV="1">
            <a:off x="5867400" y="2057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34200" y="1600200"/>
            <a:ext cx="2057400" cy="646331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Event</a:t>
            </a:r>
          </a:p>
          <a:p>
            <a:r>
              <a:rPr lang="en-US" dirty="0" smtClean="0"/>
              <a:t>No Coding Issue</a:t>
            </a:r>
            <a:endParaRPr lang="en-US" dirty="0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64770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7543800" y="5715000"/>
            <a:ext cx="14478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latin typeface="Arial" charset="0"/>
              </a:rPr>
              <a:t>No QI Concerns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5562600" y="5715000"/>
            <a:ext cx="14478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latin typeface="Arial" charset="0"/>
              </a:rPr>
              <a:t>QI Concerns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33528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10"/>
          <p:cNvSpPr>
            <a:spLocks noChangeShapeType="1"/>
          </p:cNvSpPr>
          <p:nvPr/>
        </p:nvSpPr>
        <p:spPr bwMode="auto">
          <a:xfrm>
            <a:off x="304800" y="38100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11"/>
          <p:cNvSpPr>
            <a:spLocks noChangeShapeType="1"/>
          </p:cNvSpPr>
          <p:nvPr/>
        </p:nvSpPr>
        <p:spPr bwMode="auto">
          <a:xfrm flipH="1">
            <a:off x="2667000" y="17526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 flipH="1">
            <a:off x="8305800" y="22098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HMC Analysis and Tracking</a:t>
            </a:r>
            <a:endParaRPr lang="en-US" dirty="0"/>
          </a:p>
        </p:txBody>
      </p:sp>
      <p:pic>
        <p:nvPicPr>
          <p:cNvPr id="13" name="Snagit_PPT488C" descr="PPT48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34" y="1219200"/>
            <a:ext cx="8950466" cy="420573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819400" y="2438400"/>
            <a:ext cx="533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9400" y="5181600"/>
            <a:ext cx="2057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3800" y="1600200"/>
            <a:ext cx="10668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05600" y="5181600"/>
            <a:ext cx="10668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7924800" y="2057400"/>
            <a:ext cx="228600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utilization of the AHRQ Patient Safety Indicator (PSI) </a:t>
            </a:r>
            <a:r>
              <a:rPr lang="en-US" dirty="0"/>
              <a:t>d</a:t>
            </a:r>
            <a:r>
              <a:rPr lang="en-US" dirty="0" smtClean="0"/>
              <a:t>ata to develop a high level enterprise measure of hospital quality </a:t>
            </a:r>
          </a:p>
          <a:p>
            <a:r>
              <a:rPr lang="en-US" dirty="0" smtClean="0"/>
              <a:t>Provide examples of how to utilize the AHRQ Toolkit to operationalize PSI review</a:t>
            </a:r>
          </a:p>
          <a:p>
            <a:r>
              <a:rPr lang="en-US" dirty="0" smtClean="0"/>
              <a:t>Discuss how to utilize PSI information to identify opportunities to improve patient care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7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350681" cy="365125"/>
          </a:xfrm>
        </p:spPr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Monitoring Progress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6400800"/>
            <a:ext cx="4190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Web based tool for Quality Metrics reporting</a:t>
            </a:r>
            <a:endParaRPr lang="en-US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8209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5334000"/>
            <a:ext cx="8686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000" dirty="0" smtClean="0"/>
              <a:t>High rate of PSI events = quality issue at a hospital?</a:t>
            </a:r>
          </a:p>
          <a:p>
            <a:pPr algn="ctr"/>
            <a:r>
              <a:rPr lang="en-US" sz="2000" b="1" dirty="0" smtClean="0"/>
              <a:t>Are all PSI events “preventable”?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Finding Improvement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882" y="990600"/>
            <a:ext cx="9067800" cy="2971800"/>
          </a:xfrm>
        </p:spPr>
        <p:txBody>
          <a:bodyPr>
            <a:normAutofit/>
          </a:bodyPr>
          <a:lstStyle/>
          <a:p>
            <a:pPr marL="342900" lvl="1" indent="-342900" eaLnBrk="1" hangingPunct="1">
              <a:buFontTx/>
              <a:buChar char="•"/>
            </a:pPr>
            <a:r>
              <a:rPr lang="en-US" sz="3000" dirty="0" smtClean="0"/>
              <a:t>Review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/>
              <a:t>PSI</a:t>
            </a:r>
            <a:r>
              <a:rPr lang="en-US" sz="3000" dirty="0" smtClean="0">
                <a:solidFill>
                  <a:schemeClr val="tx1"/>
                </a:solidFill>
              </a:rPr>
              <a:t> 12 events – </a:t>
            </a:r>
            <a:r>
              <a:rPr lang="en-US" sz="3000" i="1" dirty="0" smtClean="0">
                <a:solidFill>
                  <a:schemeClr val="tx1"/>
                </a:solidFill>
              </a:rPr>
              <a:t>standard of care</a:t>
            </a:r>
            <a:r>
              <a:rPr lang="en-US" sz="3000" dirty="0" smtClean="0">
                <a:solidFill>
                  <a:schemeClr val="tx1"/>
                </a:solidFill>
              </a:rPr>
              <a:t> met?</a:t>
            </a:r>
          </a:p>
          <a:p>
            <a:pPr lvl="2" eaLnBrk="1" hangingPunct="1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Compliance with UW Medicine guidelines for</a:t>
            </a:r>
          </a:p>
          <a:p>
            <a:pPr marL="1809750" lvl="4" indent="-228600" eaLnBrk="1" hangingPunct="1">
              <a:buFontTx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Prophylaxis Type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1809750" lvl="4" indent="-228600" eaLnBrk="1" hangingPunct="1">
              <a:buFontTx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Prophylaxis Timing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1809750" lvl="4" indent="-228600" eaLnBrk="1" hangingPunct="1">
              <a:buFontTx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Dose intensity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1809750" lvl="4" indent="-228600" eaLnBrk="1" hangingPunct="1">
              <a:buFontTx/>
              <a:buChar char="•"/>
            </a:pPr>
            <a:r>
              <a:rPr lang="en-US" sz="2400" i="1" dirty="0" smtClean="0"/>
              <a:t>Mechanical when Chemical contraindicated?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BAC5E-4C91-4FB4-8E5D-95C27EAD869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QI Confidential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4114800"/>
            <a:ext cx="4299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Categorize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Refer for further review as needed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382973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can you measure the impact of PSI reduction?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UW Medicine Finance </a:t>
            </a:r>
          </a:p>
          <a:p>
            <a:r>
              <a:rPr lang="en-US" dirty="0" smtClean="0"/>
              <a:t>Annual Process Review</a:t>
            </a:r>
          </a:p>
          <a:p>
            <a:r>
              <a:rPr lang="en-US" b="1" u="sng" dirty="0" smtClean="0"/>
              <a:t>Simple</a:t>
            </a:r>
            <a:r>
              <a:rPr lang="en-US" dirty="0" smtClean="0"/>
              <a:t> comparison to measure the impact of safety projects across the 4 hospital systems </a:t>
            </a:r>
          </a:p>
          <a:p>
            <a:r>
              <a:rPr lang="en-US" dirty="0" smtClean="0"/>
              <a:t>Raw count differential X $$ = cost savings </a:t>
            </a:r>
          </a:p>
          <a:p>
            <a:r>
              <a:rPr lang="en-US" dirty="0" smtClean="0"/>
              <a:t>Greatly valued by executive team </a:t>
            </a:r>
          </a:p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F: Return on Investment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Reviewed by our Research Librarian</a:t>
            </a:r>
          </a:p>
          <a:p>
            <a:r>
              <a:rPr lang="en-US" dirty="0" smtClean="0"/>
              <a:t>Incorporated into University of Washington </a:t>
            </a:r>
            <a:r>
              <a:rPr lang="en-US" b="1" i="1" dirty="0" smtClean="0"/>
              <a:t>Health Sciences </a:t>
            </a:r>
            <a:r>
              <a:rPr lang="en-US" b="1" i="1" dirty="0" err="1" smtClean="0"/>
              <a:t>LibGuides</a:t>
            </a:r>
            <a:r>
              <a:rPr lang="en-US" b="1" i="1" dirty="0" smtClean="0"/>
              <a:t> </a:t>
            </a:r>
            <a:r>
              <a:rPr lang="en-US" dirty="0" smtClean="0"/>
              <a:t>web page</a:t>
            </a:r>
            <a:endParaRPr lang="en-US" b="1" i="1" dirty="0" smtClean="0"/>
          </a:p>
          <a:p>
            <a:pPr lvl="1"/>
            <a:r>
              <a:rPr lang="en-US" dirty="0" smtClean="0"/>
              <a:t>Healthcare Quality News</a:t>
            </a:r>
          </a:p>
          <a:p>
            <a:pPr lvl="1"/>
            <a:r>
              <a:rPr lang="en-US" dirty="0" smtClean="0"/>
              <a:t>Pub Med Searches (preselected QI topics)</a:t>
            </a:r>
          </a:p>
          <a:p>
            <a:pPr lvl="1"/>
            <a:r>
              <a:rPr lang="en-US" dirty="0" err="1" smtClean="0"/>
              <a:t>eJournals</a:t>
            </a:r>
            <a:r>
              <a:rPr lang="en-US" dirty="0" smtClean="0"/>
              <a:t> related to quality and safety </a:t>
            </a:r>
          </a:p>
          <a:p>
            <a:pPr lvl="1"/>
            <a:r>
              <a:rPr lang="en-US" dirty="0" smtClean="0"/>
              <a:t>PubMed Notifications for specific topics</a:t>
            </a:r>
          </a:p>
          <a:p>
            <a:pPr lvl="1"/>
            <a:r>
              <a:rPr lang="en-US" dirty="0" smtClean="0"/>
              <a:t>Measures – links to TJC, NQF, CMS, UHC, IHI, WSHA, </a:t>
            </a:r>
          </a:p>
          <a:p>
            <a:pPr lvl="1"/>
            <a:r>
              <a:rPr lang="en-US" dirty="0" smtClean="0"/>
              <a:t>Publishing/</a:t>
            </a:r>
            <a:r>
              <a:rPr lang="en-US" dirty="0" err="1" smtClean="0"/>
              <a:t>RefWorks</a:t>
            </a:r>
            <a:r>
              <a:rPr lang="en-US" dirty="0" smtClean="0"/>
              <a:t>/</a:t>
            </a:r>
            <a:r>
              <a:rPr lang="en-US" dirty="0" err="1" smtClean="0"/>
              <a:t>EndNote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G: Existing QI 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54864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http://libguides.hsl.washington.edu/qualitysafety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/>
          <a:lstStyle/>
          <a:p>
            <a:r>
              <a:rPr lang="en-US" dirty="0" smtClean="0"/>
              <a:t>Validate, validate, validate…………</a:t>
            </a:r>
          </a:p>
          <a:p>
            <a:r>
              <a:rPr lang="en-US" dirty="0" smtClean="0"/>
              <a:t>Leadership backing for project importance and accountability from providers</a:t>
            </a:r>
          </a:p>
          <a:p>
            <a:r>
              <a:rPr lang="en-US" dirty="0" smtClean="0"/>
              <a:t>Presentations to clinical providers should focus on actual clinical events and outcomes</a:t>
            </a:r>
          </a:p>
          <a:p>
            <a:r>
              <a:rPr lang="en-US" dirty="0" smtClean="0"/>
              <a:t>Coding department project lead/liaison with clinical documentation specialists involvement</a:t>
            </a:r>
          </a:p>
          <a:p>
            <a:r>
              <a:rPr lang="en-US" dirty="0" smtClean="0"/>
              <a:t>Customize task forces to address specific PSI categories and determine “preventability”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HMC PSI Project Lessons Learned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6096000" cy="1143000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228600" y="1371601"/>
            <a:ext cx="47244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Harborview Medical Center</a:t>
            </a:r>
          </a:p>
          <a:p>
            <a:r>
              <a:rPr lang="en-US" sz="2400" dirty="0" smtClean="0"/>
              <a:t>Dr. J. Richard Goss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Anneliese</a:t>
            </a:r>
            <a:r>
              <a:rPr lang="en-US" sz="2400" dirty="0" smtClean="0"/>
              <a:t> </a:t>
            </a:r>
            <a:r>
              <a:rPr lang="en-US" sz="2400" dirty="0" err="1" smtClean="0"/>
              <a:t>Schleyer</a:t>
            </a:r>
            <a:endParaRPr lang="en-US" sz="2400" dirty="0" smtClean="0"/>
          </a:p>
          <a:p>
            <a:r>
              <a:rPr lang="en-US" sz="2400" dirty="0" smtClean="0"/>
              <a:t>Dr. Joseph Cuschieri</a:t>
            </a:r>
          </a:p>
          <a:p>
            <a:r>
              <a:rPr lang="en-US" sz="2400" dirty="0" smtClean="0"/>
              <a:t>Ronald Pergamit, QI/IT</a:t>
            </a:r>
          </a:p>
          <a:p>
            <a:r>
              <a:rPr lang="en-US" sz="2400" dirty="0" err="1" smtClean="0"/>
              <a:t>Derk</a:t>
            </a:r>
            <a:r>
              <a:rPr lang="en-US" sz="2400" dirty="0" smtClean="0"/>
              <a:t> Adams, QI/IT</a:t>
            </a:r>
          </a:p>
          <a:p>
            <a:r>
              <a:rPr lang="en-US" sz="2400" dirty="0" smtClean="0"/>
              <a:t>Patty Calver QI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648200"/>
            <a:ext cx="4267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Ellen F. Robinson</a:t>
            </a:r>
          </a:p>
          <a:p>
            <a:r>
              <a:rPr lang="en-US" sz="2400" b="1" dirty="0" smtClean="0"/>
              <a:t>(206) 744 9550</a:t>
            </a:r>
          </a:p>
          <a:p>
            <a:r>
              <a:rPr lang="en-US" sz="2400" b="1" dirty="0" smtClean="0"/>
              <a:t>lnrobin@u.washington.edu</a:t>
            </a:r>
            <a:endParaRPr lang="en-US" sz="2400" b="1" dirty="0"/>
          </a:p>
        </p:txBody>
      </p:sp>
      <p:pic>
        <p:nvPicPr>
          <p:cNvPr id="11" name="Picture 10" descr="UWMedicine_HarbrViewMedCntrLogo_b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28600"/>
            <a:ext cx="2398776" cy="10363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572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Harborview Experience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671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nagit_PPT666B" descr="PPT666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524000"/>
            <a:ext cx="3702050" cy="2576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066914">
            <a:off x="6025905" y="1908019"/>
            <a:ext cx="155972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WAMI REGION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3238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nagit_PPT6669" descr="PPT666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572000"/>
            <a:ext cx="2948162" cy="11624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191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Mission and Priority of care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 flipV="1">
            <a:off x="2133600" y="1990163"/>
            <a:ext cx="5410200" cy="288663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2057400"/>
            <a:ext cx="5410200" cy="288663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</a:t>
            </a:r>
            <a:endParaRPr lang="en-US" dirty="0"/>
          </a:p>
        </p:txBody>
      </p:sp>
      <p:pic>
        <p:nvPicPr>
          <p:cNvPr id="6" name="Picture 3" descr="C:\Documents and Settings\lnrobin\Local Settings\Temporary Internet Files\Content.IE5\GIL3X3UJ\MC90044190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1520825" cy="1797050"/>
          </a:xfrm>
          <a:prstGeom prst="rect">
            <a:avLst/>
          </a:prstGeom>
          <a:noFill/>
        </p:spPr>
      </p:pic>
      <p:pic>
        <p:nvPicPr>
          <p:cNvPr id="7" name="Picture 6" descr="C:\Documents and Settings\lnrobin\Local Settings\Temporary Internet Files\Content.IE5\GIL3X3UJ\MC9003835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95600"/>
            <a:ext cx="1532644" cy="2124456"/>
          </a:xfrm>
          <a:prstGeom prst="rect">
            <a:avLst/>
          </a:prstGeom>
          <a:noFill/>
        </p:spPr>
      </p:pic>
      <p:pic>
        <p:nvPicPr>
          <p:cNvPr id="8" name="Picture 7" descr="C:\Documents and Settings\lnrobin\Local Settings\Temporary Internet Files\Content.IE5\CP5CPD3U\MC90038358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09800"/>
            <a:ext cx="1447800" cy="1941892"/>
          </a:xfrm>
          <a:prstGeom prst="rect">
            <a:avLst/>
          </a:prstGeom>
          <a:noFill/>
        </p:spPr>
      </p:pic>
      <p:pic>
        <p:nvPicPr>
          <p:cNvPr id="9" name="Picture 5" descr="C:\Documents and Settings\lnrobin\Local Settings\Temporary Internet Files\Content.IE5\GIL3X3UJ\MC9003836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990600"/>
            <a:ext cx="1295400" cy="15419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8600" y="2971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2008</a:t>
            </a:r>
          </a:p>
          <a:p>
            <a:pPr algn="ctr"/>
            <a:r>
              <a:rPr lang="en-US" dirty="0" smtClean="0"/>
              <a:t>WHAT IS A PSI?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1828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2009</a:t>
            </a:r>
          </a:p>
          <a:p>
            <a:pPr algn="ctr"/>
            <a:r>
              <a:rPr lang="en-US" dirty="0" smtClean="0"/>
              <a:t>Oh I wish I had a “toolkit”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1143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2010</a:t>
            </a:r>
          </a:p>
          <a:p>
            <a:pPr algn="ctr"/>
            <a:r>
              <a:rPr lang="en-US" dirty="0" smtClean="0"/>
              <a:t>AHRQ Toolkit Project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304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2011</a:t>
            </a:r>
          </a:p>
          <a:p>
            <a:pPr algn="ctr"/>
            <a:r>
              <a:rPr lang="en-US" dirty="0" smtClean="0"/>
              <a:t>PSI Project Full Integration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Quality Improvement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pic>
        <p:nvPicPr>
          <p:cNvPr id="6" name="Picture 2" descr="C:\Users\lnrobin\AppData\Local\Microsoft\Windows\Temporary Internet Files\Content.IE5\JE8J2A65\MC90043932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078162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22098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7526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138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400" y="3733800"/>
            <a:ext cx="617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 to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Integrated a PSI Metric as a marker of Patient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pans the UW Medicine Enterprise:2 Academic Medical Centers &amp; 2 Community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Consistently reviewed at Board and Leadership Meetings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624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 smtClean="0"/>
              <a:t>Quality</a:t>
            </a:r>
            <a:r>
              <a:rPr lang="en-US" dirty="0" smtClean="0"/>
              <a:t> Improvement Initiative</a:t>
            </a:r>
            <a:br>
              <a:rPr lang="en-US" dirty="0" smtClean="0"/>
            </a:br>
            <a:r>
              <a:rPr lang="en-US" dirty="0" smtClean="0"/>
              <a:t>Two Goals</a:t>
            </a:r>
            <a:endParaRPr lang="en-US" dirty="0"/>
          </a:p>
        </p:txBody>
      </p:sp>
      <p:pic>
        <p:nvPicPr>
          <p:cNvPr id="6" name="Snagit_PPT6675" descr="PPT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362200"/>
            <a:ext cx="4724400" cy="3537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362200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Medical QI Committee (MQIC)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Departmental M&amp;M review/report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Standard identification of potentially preventable harm events for clinical review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Tracking of outcomes of reviews for trending of possible opportunities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99080" y="1676400"/>
            <a:ext cx="25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Reporting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Case Identification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133600" y="12192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19800" y="12192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IQI/PSI Fact Sheets</a:t>
            </a:r>
          </a:p>
          <a:p>
            <a:r>
              <a:rPr lang="en-US" dirty="0" smtClean="0"/>
              <a:t>AHRQ Specification Guidelines</a:t>
            </a:r>
          </a:p>
          <a:p>
            <a:r>
              <a:rPr lang="en-US" dirty="0" smtClean="0"/>
              <a:t>Readiness to Change (Self Assessment)</a:t>
            </a:r>
          </a:p>
          <a:p>
            <a:pPr lvl="1"/>
            <a:r>
              <a:rPr lang="en-US" dirty="0" smtClean="0"/>
              <a:t>Medical Director  - previous director of QI Dept</a:t>
            </a:r>
          </a:p>
          <a:p>
            <a:pPr lvl="1"/>
            <a:r>
              <a:rPr lang="en-US" dirty="0" smtClean="0"/>
              <a:t>Leadership Support and directive for project</a:t>
            </a:r>
          </a:p>
          <a:p>
            <a:pPr lvl="1"/>
            <a:r>
              <a:rPr lang="en-US" dirty="0" smtClean="0"/>
              <a:t>The Board was “on board”</a:t>
            </a:r>
          </a:p>
          <a:p>
            <a:pPr lvl="1"/>
            <a:r>
              <a:rPr lang="en-US" dirty="0" smtClean="0"/>
              <a:t>Challenges identified: information dissemination about quality and patient safety to staff at all levels of the organization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A</a:t>
            </a:r>
            <a:br>
              <a:rPr lang="en-US" dirty="0" smtClean="0"/>
            </a:br>
            <a:r>
              <a:rPr lang="en-US" dirty="0" smtClean="0"/>
              <a:t>Readiness for Change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Utilizing UHC database to track rates for PSI</a:t>
            </a:r>
          </a:p>
          <a:p>
            <a:r>
              <a:rPr lang="en-US" dirty="0" smtClean="0"/>
              <a:t>UHC Quarterly Summaries ~ 3 months behind</a:t>
            </a:r>
          </a:p>
          <a:p>
            <a:r>
              <a:rPr lang="en-US" dirty="0" smtClean="0"/>
              <a:t>Individual Case review ~ 6 weeks behind</a:t>
            </a:r>
          </a:p>
          <a:p>
            <a:r>
              <a:rPr lang="en-US" dirty="0" smtClean="0"/>
              <a:t>Too late to make an impact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B: Applying the Indicators to your hospital data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657601"/>
            <a:ext cx="86868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do we get PSI data in “real time”?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Can we use our internal data and the AHRQ software and get the same results?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38736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Internal Source System for data points (3M)</a:t>
            </a:r>
          </a:p>
          <a:p>
            <a:r>
              <a:rPr lang="en-US" sz="2800" dirty="0" smtClean="0"/>
              <a:t>3M Report output= 2 pages, multiple Rows</a:t>
            </a:r>
          </a:p>
          <a:p>
            <a:r>
              <a:rPr lang="en-US" sz="2800" dirty="0" smtClean="0"/>
              <a:t>PERL Script to transform into usable input file</a:t>
            </a:r>
          </a:p>
          <a:p>
            <a:pPr>
              <a:buNone/>
            </a:pPr>
            <a:endParaRPr lang="en-US" sz="2800" dirty="0" smtClean="0"/>
          </a:p>
          <a:p>
            <a:pPr lvl="1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Confidential: Quality Improvement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824-4644-4F65-8021-D19FCDEB23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Challenges - Input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657600"/>
            <a:ext cx="87630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AHRQ Software is free and easy to download, but each hospitals’ source system may be slightly different</a:t>
            </a:r>
          </a:p>
          <a:p>
            <a:pPr algn="ctr"/>
            <a:r>
              <a:rPr lang="en-US" sz="3200" dirty="0" smtClean="0"/>
              <a:t>IT Resources may be required for mapping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564</TotalTime>
  <Words>1540</Words>
  <Application>Microsoft Macintosh PowerPoint</Application>
  <PresentationFormat>On-screen Show (4:3)</PresentationFormat>
  <Paragraphs>266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AHRQ Toolkit The Harborview Experience</vt:lpstr>
      <vt:lpstr>Objectives</vt:lpstr>
      <vt:lpstr>The Harborview Experience</vt:lpstr>
      <vt:lpstr>The Steps</vt:lpstr>
      <vt:lpstr>Where Are We Now?</vt:lpstr>
      <vt:lpstr>Quality Improvement Initiative Two Goals</vt:lpstr>
      <vt:lpstr>Section A Readiness for Change</vt:lpstr>
      <vt:lpstr>Section B: Applying the Indicators to your hospital data </vt:lpstr>
      <vt:lpstr>Data Challenges - Input</vt:lpstr>
      <vt:lpstr>Data Challenges - Output</vt:lpstr>
      <vt:lpstr>Section C: Identifying Priorities for Quality Improvement</vt:lpstr>
      <vt:lpstr>Prioritization Matrix</vt:lpstr>
      <vt:lpstr>Prioritization: Take it on the road!</vt:lpstr>
      <vt:lpstr>Section D: Implementing Improvement</vt:lpstr>
      <vt:lpstr>Evidence-based best practices for PSIs</vt:lpstr>
      <vt:lpstr>PSI Improvement Opportunities</vt:lpstr>
      <vt:lpstr>Section E: Monitoring Progress and Improvement Sustainability</vt:lpstr>
      <vt:lpstr> HMC PSI Case Review</vt:lpstr>
      <vt:lpstr>HMC Analysis and Tracking</vt:lpstr>
      <vt:lpstr>Monitoring Progress</vt:lpstr>
      <vt:lpstr>Finding Improvement Opportunities</vt:lpstr>
      <vt:lpstr>Section F: Return on Investment </vt:lpstr>
      <vt:lpstr>Section G: Existing QI Resources </vt:lpstr>
      <vt:lpstr>HMC PSI Project Lessons Learned</vt:lpstr>
      <vt:lpstr>Thank You </vt:lpstr>
    </vt:vector>
  </TitlesOfParts>
  <Company>UW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lnrobin</dc:creator>
  <cp:lastModifiedBy>Peter Hussey</cp:lastModifiedBy>
  <cp:revision>141</cp:revision>
  <dcterms:created xsi:type="dcterms:W3CDTF">2011-08-24T18:33:30Z</dcterms:created>
  <dcterms:modified xsi:type="dcterms:W3CDTF">2014-11-07T01:32:30Z</dcterms:modified>
</cp:coreProperties>
</file>